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6" r:id="rId2"/>
    <p:sldId id="288" r:id="rId3"/>
    <p:sldId id="259" r:id="rId4"/>
    <p:sldId id="269" r:id="rId5"/>
    <p:sldId id="272" r:id="rId6"/>
    <p:sldId id="268" r:id="rId7"/>
    <p:sldId id="276" r:id="rId8"/>
    <p:sldId id="274" r:id="rId9"/>
    <p:sldId id="277" r:id="rId10"/>
    <p:sldId id="278" r:id="rId11"/>
    <p:sldId id="279" r:id="rId12"/>
    <p:sldId id="280" r:id="rId13"/>
    <p:sldId id="281" r:id="rId14"/>
    <p:sldId id="282" r:id="rId15"/>
    <p:sldId id="286" r:id="rId16"/>
    <p:sldId id="289" r:id="rId17"/>
    <p:sldId id="297" r:id="rId18"/>
    <p:sldId id="290" r:id="rId19"/>
    <p:sldId id="296" r:id="rId20"/>
    <p:sldId id="293" r:id="rId21"/>
    <p:sldId id="295" r:id="rId22"/>
    <p:sldId id="291" r:id="rId23"/>
    <p:sldId id="294" r:id="rId24"/>
    <p:sldId id="300" r:id="rId25"/>
    <p:sldId id="299" r:id="rId26"/>
    <p:sldId id="283" r:id="rId27"/>
    <p:sldId id="27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9307" autoAdjust="0"/>
  </p:normalViewPr>
  <p:slideViewPr>
    <p:cSldViewPr snapToGrid="0">
      <p:cViewPr>
        <p:scale>
          <a:sx n="100" d="100"/>
          <a:sy n="100" d="100"/>
        </p:scale>
        <p:origin x="10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C82F5-CF6C-4DE6-8004-B736E9B8751D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C548B-D88F-4CDD-9B79-5E210622A0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8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Iteration: Bennen der </a:t>
            </a:r>
            <a:r>
              <a:rPr lang="de-DE" dirty="0" err="1"/>
              <a:t>Assoziazionen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46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Quelle der Abb.: A* </a:t>
            </a:r>
            <a:r>
              <a:rPr lang="de-DE" sz="1200" dirty="0" err="1"/>
              <a:t>progress</a:t>
            </a:r>
            <a:r>
              <a:rPr lang="de-DE" sz="1200" dirty="0"/>
              <a:t> </a:t>
            </a:r>
            <a:r>
              <a:rPr lang="de-DE" sz="1200" dirty="0" err="1"/>
              <a:t>animation</a:t>
            </a:r>
            <a:r>
              <a:rPr lang="de-DE" sz="1200" dirty="0"/>
              <a:t> : https://de.wikipedia.org/wiki/Datei:Astar_progress_animation.gif (Wikipedia, 2011)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615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Stattdessen schriftliche Formulierung der aktuellen Risiken/Probleme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881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Originallink zum Board https://miro.com/app/board/uXjVPHSJ8lE=/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130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Stattdessen schriftliche Formulierung der aktuellen Risiken/Probleme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43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Stattdessen schriftliche Formulierung der aktuellen Risiken/Probleme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5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Stattdessen schriftliche Formulierung der aktuellen Risiken/Probleme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27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letzte PoC, die Implementierung verschiedener Kameras wurde noch nicht angegangen.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314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letzte PoC, die Implementierung verschiedener Kameras wurde noch nicht angegangen.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26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Iteration: </a:t>
            </a:r>
            <a:r>
              <a:rPr lang="de-DE" dirty="0" err="1"/>
              <a:t>Kennzeichung</a:t>
            </a:r>
            <a:r>
              <a:rPr lang="de-DE" dirty="0"/>
              <a:t> der Tools die zu Three.js gehören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94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Iteration: </a:t>
            </a:r>
            <a:r>
              <a:rPr lang="de-DE" dirty="0" err="1"/>
              <a:t>Kennzeichung</a:t>
            </a:r>
            <a:r>
              <a:rPr lang="de-DE" dirty="0"/>
              <a:t> der Tools die zu Three.js gehören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41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Iteration: </a:t>
            </a:r>
            <a:r>
              <a:rPr lang="de-DE" dirty="0" err="1"/>
              <a:t>Kennzeichung</a:t>
            </a:r>
            <a:r>
              <a:rPr lang="de-DE" dirty="0"/>
              <a:t> der Tools die zu Three.js gehören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832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Iteration: </a:t>
            </a:r>
            <a:r>
              <a:rPr lang="de-DE" dirty="0" err="1"/>
              <a:t>Kennzeichung</a:t>
            </a:r>
            <a:r>
              <a:rPr lang="de-DE" dirty="0"/>
              <a:t> der Tools die zu Three.js gehören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52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Iteration: </a:t>
            </a:r>
            <a:r>
              <a:rPr lang="de-DE" dirty="0" err="1"/>
              <a:t>Kennzeichung</a:t>
            </a:r>
            <a:r>
              <a:rPr lang="de-DE" dirty="0"/>
              <a:t> der Tools die zu Three.js gehören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496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der Durchführung wurde klar, dass durch die Analyse keine neuen Erkenntnisse entstehen.</a:t>
            </a:r>
          </a:p>
          <a:p>
            <a:r>
              <a:rPr lang="de-DE" dirty="0"/>
              <a:t>Die Domäne an sich ist geschlossen und hat wenig externe Abhängigkeiten, sodass keine externen Risiken vorhanden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90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Stattdessen schriftliche Formulierung der aktuellen Risiken/Probleme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0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548B-D88F-4CDD-9B79-5E210622A0E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85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E84E1-CF05-6138-3687-0870B9198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024D17-38DD-D3AC-7C28-07F149B9D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C56C4-7112-7D68-45FD-53FAF42D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B5D59E-DF98-FEF4-C22B-DCE4307D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9C6D6-EE18-4853-077B-B31824AD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31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C135D-7614-C855-E806-7C5A84D6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0F80D4-B003-8CA0-7DA9-0B03A6739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817915-7DE1-400D-C170-62D9775C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F54125-CCFB-7178-F464-7D1CAD7C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044489-E1D8-2C38-3788-471CA862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17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9FD125-8B73-3B6D-A126-5B8E497E1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BD292BA-4BAC-C40A-BCAF-99BADEF18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DC51E9-A0AE-4C45-EAFC-E691BED1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2E38FB-4046-7B2D-780F-E27ED9C3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E72100-71D8-B1D8-90AE-8BC8A9B7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27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F7EA8-099C-E188-C06F-476CC566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365F1-0C26-2724-63EB-0487B1FD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1D5A8F-E0CC-6D23-759E-859EEE77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7D8322-C393-B7F7-6A7E-D8EADB19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4913C7-55B1-85F4-9316-BF4000C2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63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05E7A-73A3-2638-C752-89B7899D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6E9061-956C-C0A7-1A28-A290675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80D485-FC1B-E5C9-D10A-B1E3D58B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92EB4C-A7C3-43BB-3248-A3C65277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C1EF3B-EEE5-8A42-D9CC-F361232F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50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DEFCE-1936-B66E-BA53-EF077619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C40E5-D6C6-3917-E99F-06777F209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7F8708-F7BA-BDE6-6750-EFB8D7EBA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A6C134-478C-9C2F-3A9F-60C7C70F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A454A6-1700-BD2C-088C-C6921B8D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330190-F41A-F8F7-86DB-22217053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A2340-888B-A4D1-8777-68F5E65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AC2AAA-BCAD-EA05-4847-C0CFDA87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405B5D-1CBF-068C-ADF9-14A87BCEA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CF950C-2A3C-821F-2BFE-84847334A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91FB3B-89FC-D9B0-E2AA-540887FF7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9C9014-5210-C89F-E054-793048D4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E73188-3D23-54ED-9377-FFB95FB9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7EA3067-D413-49C7-97E7-774EF302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5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45904-8846-FA28-7264-B92B9D1F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616556-B573-AFAD-F2F0-E3F8D9AAC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562230-D4D0-8286-DAC3-46CC0724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7980B8-AB82-CA9F-5265-20A12103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3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C351EE-EC60-32B1-AE34-C3E6D5FA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8DF79-AB50-14C5-AF9A-D56C0D70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27420F-5FAD-1211-6B0B-353C5D3A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9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91B3C-115F-42C4-2FD1-B6F23544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B14AB0-6A16-C024-2BC7-DED554F2D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2B60AF-8323-32E1-0CDB-AA9877447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6D54A2-A59E-D0EC-4893-DB0C9EE3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E9150E-B372-F917-23CB-3CE45B34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EB6207-C6C6-F7B5-EADC-A6E7C22B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79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FE665-1021-AA4E-E2AE-C930E94C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BE6A92-BF5B-2832-F590-2BF4CF020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F61B4C-DA2F-201C-2404-BB62180E6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07BE2-F8DE-33CB-D2EF-55611649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9F89B-4F34-84E7-F96F-4E483137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D1E6AF-4183-7D4A-AA60-6C3992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7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4BA97F-4F87-D4EE-053A-0380CD52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2BE141-21FE-B932-80A0-BEA55FA25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026177-F2A1-EA30-3BD7-7723FD132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53B46-49E9-49CA-9AB5-C5A747C8BE70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B32A67-7C12-6291-DB50-BC971A643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27AF1-E19C-FE00-B0EA-558561459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B3B1A-3356-4D9A-9CCF-0B70AD8C20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79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lashpixx/EPW2122ChouliarasBurgdorfWol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4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5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6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7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8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9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0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1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2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3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4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605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06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7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08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9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0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1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2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3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4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5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6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7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8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9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20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21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628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622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3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4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5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6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7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629" name="Linie"/>
          <p:cNvSpPr/>
          <p:nvPr/>
        </p:nvSpPr>
        <p:spPr>
          <a:xfrm>
            <a:off x="2059781" y="3040559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0" name="Vielleicht braucht man manchmal einen kleinen Untertitel oder eine Erläuterung oder, wie in meinem Fall, einfach ein bisschen Text."/>
          <p:cNvSpPr txBox="1"/>
          <p:nvPr/>
        </p:nvSpPr>
        <p:spPr>
          <a:xfrm>
            <a:off x="2063274" y="3237012"/>
            <a:ext cx="403272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1700" b="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lang="de-DE" sz="1400" dirty="0"/>
              <a:t>Entwicklungsprojekt WS22</a:t>
            </a:r>
          </a:p>
          <a:p>
            <a:r>
              <a:rPr lang="de-DE" sz="1400" dirty="0"/>
              <a:t>Domenic Wolf</a:t>
            </a:r>
          </a:p>
          <a:p>
            <a:r>
              <a:rPr lang="de-DE" sz="1400" dirty="0"/>
              <a:t>Jens Burgdorf</a:t>
            </a:r>
          </a:p>
          <a:p>
            <a:r>
              <a:rPr lang="de-DE" sz="1400" dirty="0"/>
              <a:t>Anastasia Chouliaras</a:t>
            </a:r>
            <a:endParaRPr sz="1400" dirty="0"/>
          </a:p>
        </p:txBody>
      </p:sp>
      <p:sp>
        <p:nvSpPr>
          <p:cNvPr id="631" name="Titel der Präsentation"/>
          <p:cNvSpPr txBox="1"/>
          <p:nvPr/>
        </p:nvSpPr>
        <p:spPr>
          <a:xfrm>
            <a:off x="2064246" y="2396443"/>
            <a:ext cx="668833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lnSpc>
                <a:spcPct val="90000"/>
              </a:lnSpc>
              <a:defRPr sz="2700" b="0">
                <a:solidFill>
                  <a:srgbClr val="2B2B2B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sz="3200" dirty="0">
                <a:solidFill>
                  <a:schemeClr val="tx1"/>
                </a:solidFill>
              </a:rPr>
              <a:t>Campus Karte</a:t>
            </a:r>
            <a:endParaRPr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263373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Auswertung – Unity</a:t>
            </a:r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1D3AD7-493C-9203-39B4-CEDB7F92C71D}"/>
              </a:ext>
            </a:extLst>
          </p:cNvPr>
          <p:cNvSpPr txBox="1"/>
          <p:nvPr/>
        </p:nvSpPr>
        <p:spPr>
          <a:xfrm>
            <a:off x="860941" y="2212207"/>
            <a:ext cx="4547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Notwendigkeit für Unity als Fallback-Szenario entfällt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62B9E9-EC77-0B19-9906-12C0D44D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46" y="1435648"/>
            <a:ext cx="60293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Risikoanalyse - SWOT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0168402-695F-6E6B-B340-068C5E6D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27" y="944419"/>
            <a:ext cx="7954540" cy="536563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A30C4D2-F46B-265D-AE05-9F83C1FE89E5}"/>
              </a:ext>
            </a:extLst>
          </p:cNvPr>
          <p:cNvSpPr/>
          <p:nvPr/>
        </p:nvSpPr>
        <p:spPr>
          <a:xfrm>
            <a:off x="9406856" y="5429774"/>
            <a:ext cx="2522287" cy="967614"/>
          </a:xfrm>
          <a:custGeom>
            <a:avLst/>
            <a:gdLst>
              <a:gd name="connsiteX0" fmla="*/ 0 w 2522287"/>
              <a:gd name="connsiteY0" fmla="*/ 0 h 967614"/>
              <a:gd name="connsiteX1" fmla="*/ 605349 w 2522287"/>
              <a:gd name="connsiteY1" fmla="*/ 0 h 967614"/>
              <a:gd name="connsiteX2" fmla="*/ 1235921 w 2522287"/>
              <a:gd name="connsiteY2" fmla="*/ 0 h 967614"/>
              <a:gd name="connsiteX3" fmla="*/ 1891715 w 2522287"/>
              <a:gd name="connsiteY3" fmla="*/ 0 h 967614"/>
              <a:gd name="connsiteX4" fmla="*/ 2522287 w 2522287"/>
              <a:gd name="connsiteY4" fmla="*/ 0 h 967614"/>
              <a:gd name="connsiteX5" fmla="*/ 2522287 w 2522287"/>
              <a:gd name="connsiteY5" fmla="*/ 493483 h 967614"/>
              <a:gd name="connsiteX6" fmla="*/ 2522287 w 2522287"/>
              <a:gd name="connsiteY6" fmla="*/ 967614 h 967614"/>
              <a:gd name="connsiteX7" fmla="*/ 1841270 w 2522287"/>
              <a:gd name="connsiteY7" fmla="*/ 967614 h 967614"/>
              <a:gd name="connsiteX8" fmla="*/ 1160252 w 2522287"/>
              <a:gd name="connsiteY8" fmla="*/ 967614 h 967614"/>
              <a:gd name="connsiteX9" fmla="*/ 0 w 2522287"/>
              <a:gd name="connsiteY9" fmla="*/ 967614 h 967614"/>
              <a:gd name="connsiteX10" fmla="*/ 0 w 2522287"/>
              <a:gd name="connsiteY10" fmla="*/ 493483 h 967614"/>
              <a:gd name="connsiteX11" fmla="*/ 0 w 2522287"/>
              <a:gd name="connsiteY11" fmla="*/ 0 h 96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2287" h="967614" fill="none" extrusionOk="0">
                <a:moveTo>
                  <a:pt x="0" y="0"/>
                </a:moveTo>
                <a:cubicBezTo>
                  <a:pt x="231590" y="-22902"/>
                  <a:pt x="401401" y="-26718"/>
                  <a:pt x="605349" y="0"/>
                </a:cubicBezTo>
                <a:cubicBezTo>
                  <a:pt x="809297" y="26718"/>
                  <a:pt x="1022502" y="-28535"/>
                  <a:pt x="1235921" y="0"/>
                </a:cubicBezTo>
                <a:cubicBezTo>
                  <a:pt x="1449340" y="28535"/>
                  <a:pt x="1575939" y="25198"/>
                  <a:pt x="1891715" y="0"/>
                </a:cubicBezTo>
                <a:cubicBezTo>
                  <a:pt x="2207491" y="-25198"/>
                  <a:pt x="2349648" y="-15053"/>
                  <a:pt x="2522287" y="0"/>
                </a:cubicBezTo>
                <a:cubicBezTo>
                  <a:pt x="2538574" y="123800"/>
                  <a:pt x="2540463" y="307050"/>
                  <a:pt x="2522287" y="493483"/>
                </a:cubicBezTo>
                <a:cubicBezTo>
                  <a:pt x="2504111" y="679916"/>
                  <a:pt x="2541581" y="854639"/>
                  <a:pt x="2522287" y="967614"/>
                </a:cubicBezTo>
                <a:cubicBezTo>
                  <a:pt x="2274877" y="984811"/>
                  <a:pt x="2145718" y="986573"/>
                  <a:pt x="1841270" y="967614"/>
                </a:cubicBezTo>
                <a:cubicBezTo>
                  <a:pt x="1536822" y="948655"/>
                  <a:pt x="1331274" y="945944"/>
                  <a:pt x="1160252" y="967614"/>
                </a:cubicBezTo>
                <a:cubicBezTo>
                  <a:pt x="989230" y="989284"/>
                  <a:pt x="510573" y="972641"/>
                  <a:pt x="0" y="967614"/>
                </a:cubicBezTo>
                <a:cubicBezTo>
                  <a:pt x="11893" y="858123"/>
                  <a:pt x="-22868" y="663601"/>
                  <a:pt x="0" y="493483"/>
                </a:cubicBezTo>
                <a:cubicBezTo>
                  <a:pt x="22868" y="323365"/>
                  <a:pt x="4978" y="183863"/>
                  <a:pt x="0" y="0"/>
                </a:cubicBezTo>
                <a:close/>
              </a:path>
              <a:path w="2522287" h="967614" stroke="0" extrusionOk="0">
                <a:moveTo>
                  <a:pt x="0" y="0"/>
                </a:moveTo>
                <a:cubicBezTo>
                  <a:pt x="238556" y="-28687"/>
                  <a:pt x="360294" y="-21780"/>
                  <a:pt x="605349" y="0"/>
                </a:cubicBezTo>
                <a:cubicBezTo>
                  <a:pt x="850404" y="21780"/>
                  <a:pt x="991122" y="10293"/>
                  <a:pt x="1160252" y="0"/>
                </a:cubicBezTo>
                <a:cubicBezTo>
                  <a:pt x="1329382" y="-10293"/>
                  <a:pt x="1552612" y="-16462"/>
                  <a:pt x="1841270" y="0"/>
                </a:cubicBezTo>
                <a:cubicBezTo>
                  <a:pt x="2129928" y="16462"/>
                  <a:pt x="2205815" y="31897"/>
                  <a:pt x="2522287" y="0"/>
                </a:cubicBezTo>
                <a:cubicBezTo>
                  <a:pt x="2531638" y="186992"/>
                  <a:pt x="2515265" y="327060"/>
                  <a:pt x="2522287" y="474131"/>
                </a:cubicBezTo>
                <a:cubicBezTo>
                  <a:pt x="2529309" y="621202"/>
                  <a:pt x="2517253" y="818316"/>
                  <a:pt x="2522287" y="967614"/>
                </a:cubicBezTo>
                <a:cubicBezTo>
                  <a:pt x="2314470" y="981656"/>
                  <a:pt x="2195772" y="942078"/>
                  <a:pt x="1891715" y="967614"/>
                </a:cubicBezTo>
                <a:cubicBezTo>
                  <a:pt x="1587658" y="993150"/>
                  <a:pt x="1382270" y="936229"/>
                  <a:pt x="1210698" y="967614"/>
                </a:cubicBezTo>
                <a:cubicBezTo>
                  <a:pt x="1039126" y="998999"/>
                  <a:pt x="813722" y="964040"/>
                  <a:pt x="655795" y="967614"/>
                </a:cubicBezTo>
                <a:cubicBezTo>
                  <a:pt x="497868" y="971188"/>
                  <a:pt x="255700" y="960765"/>
                  <a:pt x="0" y="967614"/>
                </a:cubicBezTo>
                <a:cubicBezTo>
                  <a:pt x="11881" y="780556"/>
                  <a:pt x="-13701" y="636372"/>
                  <a:pt x="0" y="483807"/>
                </a:cubicBezTo>
                <a:cubicBezTo>
                  <a:pt x="13701" y="331242"/>
                  <a:pt x="-22407" y="15437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Verworfen</a:t>
            </a:r>
          </a:p>
        </p:txBody>
      </p:sp>
    </p:spTree>
    <p:extLst>
      <p:ext uri="{BB962C8B-B14F-4D97-AF65-F5344CB8AC3E}">
        <p14:creationId xmlns:p14="http://schemas.microsoft.com/office/powerpoint/2010/main" val="42362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Anforderungen - muss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71D799-D5E9-734D-5D0C-81634932EAF4}"/>
              </a:ext>
            </a:extLst>
          </p:cNvPr>
          <p:cNvSpPr txBox="1"/>
          <p:nvPr/>
        </p:nvSpPr>
        <p:spPr>
          <a:xfrm>
            <a:off x="1155561" y="2239592"/>
            <a:ext cx="9259410" cy="331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[F010]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muss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Start sowie einen Endpunkt einzugeben.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[F020]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muss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den Weg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zwischen zwei Räumen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im Campus zu zeigen.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[F030]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muss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Start sowie einen Endpunkt per Mausklick auf die Karte festzulegen.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[F040]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muss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die Karte zu Drehen und zu bewegen.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1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Anforderungen – kann und soll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71D799-D5E9-734D-5D0C-81634932EAF4}"/>
              </a:ext>
            </a:extLst>
          </p:cNvPr>
          <p:cNvSpPr txBox="1"/>
          <p:nvPr/>
        </p:nvSpPr>
        <p:spPr>
          <a:xfrm>
            <a:off x="1155561" y="1603699"/>
            <a:ext cx="9259410" cy="525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[F050]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zwischen einer perspektivischen und orthographischen Kamera zu wählen.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[F060]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diese auf jedem Gerät mit einem aktuellen Webbrowser und einer Internetverbindung aufrufen zu können.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[F070]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Ausgewählte Räume visuell hervorzuheben.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[F080]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Informationen zu den Räumen anzuzeigen.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[F090]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kann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Räume als Favoriten zu speichern und auszuwählen.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[F100]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kann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die Routengeneration durch URL-Parameter anzugeben.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663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Risikoanalyse - Formlos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D99334-138C-085A-F0D6-5C7E0C862460}"/>
              </a:ext>
            </a:extLst>
          </p:cNvPr>
          <p:cNvSpPr txBox="1"/>
          <p:nvPr/>
        </p:nvSpPr>
        <p:spPr>
          <a:xfrm>
            <a:off x="1155561" y="1603699"/>
            <a:ext cx="9259410" cy="239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Für die Routenermittlung muss ein passender Algorithmus gefunden und Implementiert werden [F020]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Selektion der  einzelnen Räume im 3D-Modell [F030]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Verknüpfen von Informationen mit den einzelnen Räumen [F080]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Visuell gut erkennbare Darstellung der Geometrie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Anbindung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einer Datenbank für Rauminformationen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30" name="Picture 6" descr="Risiko-Symbol auf dem Tachometer. Messgerät für hohes Risiko. Vektorgrafik  Stock-Vektorgrafik - Alamy">
            <a:extLst>
              <a:ext uri="{FF2B5EF4-FFF2-40B4-BE49-F238E27FC236}">
                <a16:creationId xmlns:a16="http://schemas.microsoft.com/office/drawing/2014/main" id="{1AAD6694-FAC5-5B4E-64F3-65B8548CC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t="10720" r="7189" b="17222"/>
          <a:stretch/>
        </p:blipFill>
        <p:spPr bwMode="auto">
          <a:xfrm>
            <a:off x="7377410" y="3143250"/>
            <a:ext cx="4194928" cy="330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2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481221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Weitere PoCs aus den Anforderungen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2B54A3-782E-1875-7EDD-CDA299DB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81" y="1820616"/>
            <a:ext cx="7953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4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5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6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7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8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9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0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1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2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3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4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605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06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7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08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9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0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1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2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3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4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5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6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7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8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9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20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21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628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622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3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4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5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6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7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629" name="Linie"/>
          <p:cNvSpPr/>
          <p:nvPr/>
        </p:nvSpPr>
        <p:spPr>
          <a:xfrm>
            <a:off x="2059781" y="3040559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0" name="Vielleicht braucht man manchmal einen kleinen Untertitel oder eine Erläuterung oder, wie in meinem Fall, einfach ein bisschen Text."/>
          <p:cNvSpPr txBox="1"/>
          <p:nvPr/>
        </p:nvSpPr>
        <p:spPr>
          <a:xfrm>
            <a:off x="2063274" y="3237012"/>
            <a:ext cx="508224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700" b="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lang="de-DE" sz="1800" dirty="0">
                <a:solidFill>
                  <a:schemeClr val="tx1"/>
                </a:solidFill>
              </a:rPr>
              <a:t>Campus Karte - </a:t>
            </a:r>
            <a:r>
              <a:rPr lang="de-DE" sz="1800" dirty="0"/>
              <a:t>Entwicklungsprojekt WS22</a:t>
            </a:r>
          </a:p>
        </p:txBody>
      </p:sp>
      <p:sp>
        <p:nvSpPr>
          <p:cNvPr id="631" name="Titel der Präsentation"/>
          <p:cNvSpPr txBox="1"/>
          <p:nvPr/>
        </p:nvSpPr>
        <p:spPr>
          <a:xfrm>
            <a:off x="2064246" y="2396443"/>
            <a:ext cx="668833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lnSpc>
                <a:spcPct val="90000"/>
              </a:lnSpc>
              <a:defRPr sz="2700" b="0">
                <a:solidFill>
                  <a:srgbClr val="2B2B2B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sz="3200" dirty="0">
                <a:solidFill>
                  <a:schemeClr val="tx1"/>
                </a:solidFill>
              </a:rPr>
              <a:t>Audit 3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Anforderungen – kann und soll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71D799-D5E9-734D-5D0C-81634932EAF4}"/>
              </a:ext>
            </a:extLst>
          </p:cNvPr>
          <p:cNvSpPr txBox="1"/>
          <p:nvPr/>
        </p:nvSpPr>
        <p:spPr>
          <a:xfrm>
            <a:off x="1155561" y="1603699"/>
            <a:ext cx="9259410" cy="409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[F050]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zwischen einer perspektivischen und orthographischen Kamera zu wählen.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sz="1800" dirty="0">
                <a:solidFill>
                  <a:srgbClr val="01AC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[F055] Die Anwendung </a:t>
            </a:r>
            <a:r>
              <a:rPr lang="de-DE" sz="1800" b="1" dirty="0">
                <a:solidFill>
                  <a:srgbClr val="01AC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sz="1800" dirty="0">
                <a:solidFill>
                  <a:srgbClr val="01AC2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zwischen der Nutzung eines Fahrstuhls oder der Treppen zu wählen.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[F060]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diese auf jedem Gerät mit einem aktuellen Webbrowser und einer Internetverbindung aufrufen zu können.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[F070]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Ausgewählte Räume visuell hervorzuheben.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[F080] Die Anwendung </a:t>
            </a:r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soll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dem Nutzer die Möglichkeit bieten Informationen zu den Räumen anzuzeigen.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2239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Codeinspektion des PoC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2040E46-49E6-EEC4-B373-A7CF7CCEF5CF}"/>
              </a:ext>
            </a:extLst>
          </p:cNvPr>
          <p:cNvSpPr txBox="1"/>
          <p:nvPr/>
        </p:nvSpPr>
        <p:spPr>
          <a:xfrm>
            <a:off x="1155561" y="1603699"/>
            <a:ext cx="9259410" cy="291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Für die bisherigen Artefakte: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Austauschen und gemeinsam den Code durchschauen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Codereview der neuen Rapid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Prototypes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Jeder im Team stellt seinen Code vor, 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owie Fragen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Rückfragen und Kommentare werden von den anderen beiden Teammitgliedern ergänzt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3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Algorithmus der Pfadgenerierung A-Star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D99334-138C-085A-F0D6-5C7E0C862460}"/>
              </a:ext>
            </a:extLst>
          </p:cNvPr>
          <p:cNvSpPr txBox="1"/>
          <p:nvPr/>
        </p:nvSpPr>
        <p:spPr>
          <a:xfrm>
            <a:off x="1155561" y="1603699"/>
            <a:ext cx="9259410" cy="291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Hier alten code oder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pseudocode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mit Problemen - Anastasia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Probleme des Algorithmus: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Sackgassen werden nicht richtig erkannt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Weg endgültig kürzeste  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9E1A26-8FF2-487F-7F30-E60AE0A1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42" y="1710035"/>
            <a:ext cx="2000250" cy="2000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18CEA72-DE7E-4D97-0A6D-C49E00CD441A}"/>
              </a:ext>
            </a:extLst>
          </p:cNvPr>
          <p:cNvSpPr txBox="1"/>
          <p:nvPr/>
        </p:nvSpPr>
        <p:spPr>
          <a:xfrm>
            <a:off x="9170320" y="3710285"/>
            <a:ext cx="2018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Abb.: A* </a:t>
            </a:r>
            <a:r>
              <a:rPr lang="de-DE" sz="1200" dirty="0" err="1"/>
              <a:t>progress</a:t>
            </a:r>
            <a:r>
              <a:rPr lang="de-DE" sz="1200" dirty="0"/>
              <a:t> </a:t>
            </a:r>
            <a:r>
              <a:rPr lang="de-DE" sz="1200" dirty="0" err="1"/>
              <a:t>animation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9498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4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5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6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7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598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599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0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1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2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3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604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605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06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7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08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09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0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1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2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3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4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5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6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7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18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19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620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621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628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622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3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4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5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6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627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629" name="Linie"/>
          <p:cNvSpPr/>
          <p:nvPr/>
        </p:nvSpPr>
        <p:spPr>
          <a:xfrm>
            <a:off x="2059781" y="3040559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0" name="Vielleicht braucht man manchmal einen kleinen Untertitel oder eine Erläuterung oder, wie in meinem Fall, einfach ein bisschen Text."/>
          <p:cNvSpPr txBox="1"/>
          <p:nvPr/>
        </p:nvSpPr>
        <p:spPr>
          <a:xfrm>
            <a:off x="2063274" y="3237012"/>
            <a:ext cx="508224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700" b="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lang="de-DE" sz="1800" dirty="0">
                <a:solidFill>
                  <a:schemeClr val="tx1"/>
                </a:solidFill>
              </a:rPr>
              <a:t>Campus Karte - </a:t>
            </a:r>
            <a:r>
              <a:rPr lang="de-DE" sz="1800" dirty="0"/>
              <a:t>Entwicklungsprojekt WS22</a:t>
            </a:r>
          </a:p>
        </p:txBody>
      </p:sp>
      <p:sp>
        <p:nvSpPr>
          <p:cNvPr id="631" name="Titel der Präsentation"/>
          <p:cNvSpPr txBox="1"/>
          <p:nvPr/>
        </p:nvSpPr>
        <p:spPr>
          <a:xfrm>
            <a:off x="2064246" y="2396443"/>
            <a:ext cx="668833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lnSpc>
                <a:spcPct val="90000"/>
              </a:lnSpc>
              <a:defRPr sz="2700" b="0">
                <a:solidFill>
                  <a:srgbClr val="2B2B2B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sz="3200" dirty="0">
                <a:solidFill>
                  <a:schemeClr val="tx1"/>
                </a:solidFill>
              </a:rPr>
              <a:t>Audit 1 + 2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2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766786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Modellierung der Anwendungslogik - Klassendiagramm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0D76E0-01CB-72E2-F81A-943F8051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" b="10572"/>
          <a:stretch/>
        </p:blipFill>
        <p:spPr>
          <a:xfrm>
            <a:off x="1050727" y="1212449"/>
            <a:ext cx="9554066" cy="5034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21585B6-CDF0-FECD-36A2-ADC553F29264}"/>
              </a:ext>
            </a:extLst>
          </p:cNvPr>
          <p:cNvSpPr/>
          <p:nvPr/>
        </p:nvSpPr>
        <p:spPr>
          <a:xfrm>
            <a:off x="9124750" y="5429774"/>
            <a:ext cx="2804394" cy="967614"/>
          </a:xfrm>
          <a:custGeom>
            <a:avLst/>
            <a:gdLst>
              <a:gd name="connsiteX0" fmla="*/ 0 w 2804394"/>
              <a:gd name="connsiteY0" fmla="*/ 0 h 967614"/>
              <a:gd name="connsiteX1" fmla="*/ 616967 w 2804394"/>
              <a:gd name="connsiteY1" fmla="*/ 0 h 967614"/>
              <a:gd name="connsiteX2" fmla="*/ 1205889 w 2804394"/>
              <a:gd name="connsiteY2" fmla="*/ 0 h 967614"/>
              <a:gd name="connsiteX3" fmla="*/ 1794812 w 2804394"/>
              <a:gd name="connsiteY3" fmla="*/ 0 h 967614"/>
              <a:gd name="connsiteX4" fmla="*/ 2271559 w 2804394"/>
              <a:gd name="connsiteY4" fmla="*/ 0 h 967614"/>
              <a:gd name="connsiteX5" fmla="*/ 2804394 w 2804394"/>
              <a:gd name="connsiteY5" fmla="*/ 0 h 967614"/>
              <a:gd name="connsiteX6" fmla="*/ 2804394 w 2804394"/>
              <a:gd name="connsiteY6" fmla="*/ 493483 h 967614"/>
              <a:gd name="connsiteX7" fmla="*/ 2804394 w 2804394"/>
              <a:gd name="connsiteY7" fmla="*/ 967614 h 967614"/>
              <a:gd name="connsiteX8" fmla="*/ 2243515 w 2804394"/>
              <a:gd name="connsiteY8" fmla="*/ 967614 h 967614"/>
              <a:gd name="connsiteX9" fmla="*/ 1766768 w 2804394"/>
              <a:gd name="connsiteY9" fmla="*/ 967614 h 967614"/>
              <a:gd name="connsiteX10" fmla="*/ 1290021 w 2804394"/>
              <a:gd name="connsiteY10" fmla="*/ 967614 h 967614"/>
              <a:gd name="connsiteX11" fmla="*/ 701099 w 2804394"/>
              <a:gd name="connsiteY11" fmla="*/ 967614 h 967614"/>
              <a:gd name="connsiteX12" fmla="*/ 0 w 2804394"/>
              <a:gd name="connsiteY12" fmla="*/ 967614 h 967614"/>
              <a:gd name="connsiteX13" fmla="*/ 0 w 2804394"/>
              <a:gd name="connsiteY13" fmla="*/ 464455 h 967614"/>
              <a:gd name="connsiteX14" fmla="*/ 0 w 2804394"/>
              <a:gd name="connsiteY14" fmla="*/ 0 h 96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4394" h="967614" fill="none" extrusionOk="0">
                <a:moveTo>
                  <a:pt x="0" y="0"/>
                </a:moveTo>
                <a:cubicBezTo>
                  <a:pt x="287825" y="20780"/>
                  <a:pt x="491269" y="21060"/>
                  <a:pt x="616967" y="0"/>
                </a:cubicBezTo>
                <a:cubicBezTo>
                  <a:pt x="742665" y="-21060"/>
                  <a:pt x="1024954" y="-2292"/>
                  <a:pt x="1205889" y="0"/>
                </a:cubicBezTo>
                <a:cubicBezTo>
                  <a:pt x="1386824" y="2292"/>
                  <a:pt x="1523176" y="-14879"/>
                  <a:pt x="1794812" y="0"/>
                </a:cubicBezTo>
                <a:cubicBezTo>
                  <a:pt x="2066448" y="14879"/>
                  <a:pt x="2171510" y="19687"/>
                  <a:pt x="2271559" y="0"/>
                </a:cubicBezTo>
                <a:cubicBezTo>
                  <a:pt x="2371608" y="-19687"/>
                  <a:pt x="2551246" y="-22081"/>
                  <a:pt x="2804394" y="0"/>
                </a:cubicBezTo>
                <a:cubicBezTo>
                  <a:pt x="2794858" y="110523"/>
                  <a:pt x="2825869" y="284587"/>
                  <a:pt x="2804394" y="493483"/>
                </a:cubicBezTo>
                <a:cubicBezTo>
                  <a:pt x="2782919" y="702379"/>
                  <a:pt x="2792165" y="792583"/>
                  <a:pt x="2804394" y="967614"/>
                </a:cubicBezTo>
                <a:cubicBezTo>
                  <a:pt x="2659925" y="954947"/>
                  <a:pt x="2483264" y="946958"/>
                  <a:pt x="2243515" y="967614"/>
                </a:cubicBezTo>
                <a:cubicBezTo>
                  <a:pt x="2003766" y="988270"/>
                  <a:pt x="1899240" y="956713"/>
                  <a:pt x="1766768" y="967614"/>
                </a:cubicBezTo>
                <a:cubicBezTo>
                  <a:pt x="1634296" y="978515"/>
                  <a:pt x="1425892" y="959868"/>
                  <a:pt x="1290021" y="967614"/>
                </a:cubicBezTo>
                <a:cubicBezTo>
                  <a:pt x="1154150" y="975360"/>
                  <a:pt x="862953" y="975814"/>
                  <a:pt x="701099" y="967614"/>
                </a:cubicBezTo>
                <a:cubicBezTo>
                  <a:pt x="539245" y="959414"/>
                  <a:pt x="148390" y="947013"/>
                  <a:pt x="0" y="967614"/>
                </a:cubicBezTo>
                <a:cubicBezTo>
                  <a:pt x="-15030" y="805837"/>
                  <a:pt x="23815" y="646625"/>
                  <a:pt x="0" y="464455"/>
                </a:cubicBezTo>
                <a:cubicBezTo>
                  <a:pt x="-23815" y="282285"/>
                  <a:pt x="1497" y="125087"/>
                  <a:pt x="0" y="0"/>
                </a:cubicBezTo>
                <a:close/>
              </a:path>
              <a:path w="2804394" h="967614" stroke="0" extrusionOk="0">
                <a:moveTo>
                  <a:pt x="0" y="0"/>
                </a:moveTo>
                <a:cubicBezTo>
                  <a:pt x="214255" y="12286"/>
                  <a:pt x="275844" y="7690"/>
                  <a:pt x="532835" y="0"/>
                </a:cubicBezTo>
                <a:cubicBezTo>
                  <a:pt x="789827" y="-7690"/>
                  <a:pt x="876039" y="-17802"/>
                  <a:pt x="1009582" y="0"/>
                </a:cubicBezTo>
                <a:cubicBezTo>
                  <a:pt x="1143125" y="17802"/>
                  <a:pt x="1330069" y="6958"/>
                  <a:pt x="1626549" y="0"/>
                </a:cubicBezTo>
                <a:cubicBezTo>
                  <a:pt x="1923029" y="-6958"/>
                  <a:pt x="1952340" y="6491"/>
                  <a:pt x="2159383" y="0"/>
                </a:cubicBezTo>
                <a:cubicBezTo>
                  <a:pt x="2366426" y="-6491"/>
                  <a:pt x="2543713" y="28047"/>
                  <a:pt x="2804394" y="0"/>
                </a:cubicBezTo>
                <a:cubicBezTo>
                  <a:pt x="2804371" y="182883"/>
                  <a:pt x="2814892" y="355873"/>
                  <a:pt x="2804394" y="503159"/>
                </a:cubicBezTo>
                <a:cubicBezTo>
                  <a:pt x="2793896" y="650445"/>
                  <a:pt x="2788685" y="742403"/>
                  <a:pt x="2804394" y="967614"/>
                </a:cubicBezTo>
                <a:cubicBezTo>
                  <a:pt x="2531570" y="991807"/>
                  <a:pt x="2356654" y="974236"/>
                  <a:pt x="2243515" y="967614"/>
                </a:cubicBezTo>
                <a:cubicBezTo>
                  <a:pt x="2130376" y="960992"/>
                  <a:pt x="1893725" y="990841"/>
                  <a:pt x="1766768" y="967614"/>
                </a:cubicBezTo>
                <a:cubicBezTo>
                  <a:pt x="1639811" y="944387"/>
                  <a:pt x="1373531" y="963248"/>
                  <a:pt x="1205889" y="967614"/>
                </a:cubicBezTo>
                <a:cubicBezTo>
                  <a:pt x="1038247" y="971980"/>
                  <a:pt x="761972" y="956000"/>
                  <a:pt x="645011" y="967614"/>
                </a:cubicBezTo>
                <a:cubicBezTo>
                  <a:pt x="528050" y="979228"/>
                  <a:pt x="249085" y="941856"/>
                  <a:pt x="0" y="967614"/>
                </a:cubicBezTo>
                <a:cubicBezTo>
                  <a:pt x="23088" y="772204"/>
                  <a:pt x="-3916" y="708864"/>
                  <a:pt x="0" y="464455"/>
                </a:cubicBezTo>
                <a:cubicBezTo>
                  <a:pt x="3916" y="220046"/>
                  <a:pt x="-18693" y="11651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Modell verworfen</a:t>
            </a:r>
          </a:p>
        </p:txBody>
      </p:sp>
    </p:spTree>
    <p:extLst>
      <p:ext uri="{BB962C8B-B14F-4D97-AF65-F5344CB8AC3E}">
        <p14:creationId xmlns:p14="http://schemas.microsoft.com/office/powerpoint/2010/main" val="2150327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Modellierung der Anwendungslogik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1CDF3C-9775-7073-805B-08B76476B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2361" r="1690" b="11242"/>
          <a:stretch/>
        </p:blipFill>
        <p:spPr>
          <a:xfrm>
            <a:off x="2629995" y="1010119"/>
            <a:ext cx="7770114" cy="558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392DE-D93D-5DE9-0FFF-EBA2EE110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00" r="81715"/>
          <a:stretch/>
        </p:blipFill>
        <p:spPr>
          <a:xfrm>
            <a:off x="355488" y="5258739"/>
            <a:ext cx="2089374" cy="141435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639AEE2-3A94-3AF5-B92B-C7B2A55E2F40}"/>
              </a:ext>
            </a:extLst>
          </p:cNvPr>
          <p:cNvSpPr/>
          <p:nvPr/>
        </p:nvSpPr>
        <p:spPr>
          <a:xfrm>
            <a:off x="2629995" y="6210300"/>
            <a:ext cx="1075230" cy="387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211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Blender Campus-Modell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D99334-138C-085A-F0D6-5C7E0C862460}"/>
              </a:ext>
            </a:extLst>
          </p:cNvPr>
          <p:cNvSpPr txBox="1"/>
          <p:nvPr/>
        </p:nvSpPr>
        <p:spPr>
          <a:xfrm>
            <a:off x="1155561" y="1603699"/>
            <a:ext cx="9259410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bearbeitet Jens noch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54C2C4-5CE5-7735-912C-09AEDD6E0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34" y="2812851"/>
            <a:ext cx="7143649" cy="370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E9991F-3C5B-C430-140C-19854574B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56"/>
          <a:stretch/>
        </p:blipFill>
        <p:spPr>
          <a:xfrm>
            <a:off x="861707" y="2482453"/>
            <a:ext cx="2589675" cy="30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31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 err="1"/>
              <a:t>Pathfinding</a:t>
            </a:r>
            <a:r>
              <a:rPr lang="de-DE" b="1" dirty="0"/>
              <a:t> in Three.js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D99334-138C-085A-F0D6-5C7E0C862460}"/>
              </a:ext>
            </a:extLst>
          </p:cNvPr>
          <p:cNvSpPr txBox="1"/>
          <p:nvPr/>
        </p:nvSpPr>
        <p:spPr>
          <a:xfrm>
            <a:off x="185390" y="1128257"/>
            <a:ext cx="5840193" cy="54952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%Evaluation ob Treppe oder Aufzug</a:t>
            </a:r>
          </a:p>
          <a:p>
            <a:pPr>
              <a:lnSpc>
                <a:spcPct val="115000"/>
              </a:lnSpc>
            </a:pP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(keine Treppe nehmen) {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element.stairs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&amp;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Endflag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auf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true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setzen}</a:t>
            </a:r>
          </a:p>
          <a:p>
            <a:pPr>
              <a:lnSpc>
                <a:spcPct val="115000"/>
              </a:lnSpc>
            </a:pP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(keinen Aufzug nehmen) {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element.elevator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&amp;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Endflag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auf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true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setzen}</a:t>
            </a:r>
          </a:p>
          <a:p>
            <a:pPr>
              <a:lnSpc>
                <a:spcPct val="115000"/>
              </a:lnSpc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startPoint.depth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0</a:t>
            </a:r>
          </a:p>
          <a:p>
            <a:pPr>
              <a:lnSpc>
                <a:spcPct val="115000"/>
              </a:lnSpc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while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currentLoc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!==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endPoint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){</a:t>
            </a:r>
          </a:p>
          <a:p>
            <a:pPr>
              <a:lnSpc>
                <a:spcPct val="115000"/>
              </a:lnSpc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%Tiefe der benachbarte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Edges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um eins erhöhen 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setDepth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currentLoc.edges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currentLoc.depth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>
              <a:lnSpc>
                <a:spcPct val="115000"/>
              </a:lnSpc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(nur eine Edge) 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currentLoc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!=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endPoint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aktuellen Punkt als Sackgasse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makieren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EndFlag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true</a:t>
            </a: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zum vorherigen Punkt zurückkehren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}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}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else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% Kalkulation der Priorität anhand der Entfernung zum 	Endpunkt 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% Sortierung der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Edges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nach Entfernung zum Endpunkt 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ausführen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calcPrio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und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sortPrio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	</a:t>
            </a:r>
          </a:p>
          <a:p>
            <a:pPr>
              <a:lnSpc>
                <a:spcPct val="115000"/>
              </a:lnSpc>
            </a:pPr>
            <a:r>
              <a:rPr lang="de-DE" sz="1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50D4E7-92CE-8EEE-73DF-B3D3BDA226A3}"/>
              </a:ext>
            </a:extLst>
          </p:cNvPr>
          <p:cNvSpPr txBox="1"/>
          <p:nvPr/>
        </p:nvSpPr>
        <p:spPr>
          <a:xfrm>
            <a:off x="6166418" y="1090218"/>
            <a:ext cx="5640375" cy="53807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%Suchen der neuen/nächsten Edge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newPoint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edges.find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erste Edge die kein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EndFlag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und eine höhere Tiefe hat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}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	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newPoint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undefined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endFlag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true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&amp;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edges.find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     gehe zur vorherigen Edge, erkennbar an der Tiefe-1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}	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}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else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         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currentLoc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newPoint</a:t>
            </a: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}	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}	</a:t>
            </a: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}Ende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while</a:t>
            </a: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%kürzesten Pfad ausgeben</a:t>
            </a:r>
          </a:p>
          <a:p>
            <a:pPr>
              <a:lnSpc>
                <a:spcPct val="115000"/>
              </a:lnSpc>
            </a:pP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getPath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()</a:t>
            </a:r>
          </a:p>
          <a:p>
            <a:pPr>
              <a:lnSpc>
                <a:spcPct val="115000"/>
              </a:lnSpc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zurücksetzen von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Prio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Tiefe und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EndFlags</a:t>
            </a: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AE7B36-911C-996F-9BE4-3FCED9A02F1B}"/>
              </a:ext>
            </a:extLst>
          </p:cNvPr>
          <p:cNvSpPr/>
          <p:nvPr/>
        </p:nvSpPr>
        <p:spPr>
          <a:xfrm>
            <a:off x="185390" y="1067098"/>
            <a:ext cx="5725216" cy="54952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86FA838-1216-CDC2-6CF9-91540FFFAF87}"/>
              </a:ext>
            </a:extLst>
          </p:cNvPr>
          <p:cNvSpPr/>
          <p:nvPr/>
        </p:nvSpPr>
        <p:spPr>
          <a:xfrm>
            <a:off x="6134360" y="1067098"/>
            <a:ext cx="5725216" cy="54952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06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Selektion von Teilen des 3D-Modells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D99334-138C-085A-F0D6-5C7E0C862460}"/>
              </a:ext>
            </a:extLst>
          </p:cNvPr>
          <p:cNvSpPr txBox="1"/>
          <p:nvPr/>
        </p:nvSpPr>
        <p:spPr>
          <a:xfrm>
            <a:off x="1155561" y="1603699"/>
            <a:ext cx="9259410" cy="123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bearbeitet Domenic noch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Bild einfügen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Text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52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594553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Entwicklung der PoCs aus den Anforderungen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E81A12-2DC7-DE83-26B1-46EF6DF2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81" y="1388864"/>
            <a:ext cx="79248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7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150682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Projektplan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88E600A-3643-BE66-FD03-43B506D6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25" y="1158917"/>
            <a:ext cx="9953625" cy="53081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6736716-7A23-89F1-A99D-76ED25AE6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805" y="5667370"/>
            <a:ext cx="2331876" cy="8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5883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Ende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F7CD0-7014-A557-A417-ABF2AD680C70}"/>
              </a:ext>
            </a:extLst>
          </p:cNvPr>
          <p:cNvSpPr txBox="1"/>
          <p:nvPr/>
        </p:nvSpPr>
        <p:spPr>
          <a:xfrm>
            <a:off x="2954193" y="5692676"/>
            <a:ext cx="6471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EPW2122ChouliarasBurgdorfWolf/Audit 1.pptx at </a:t>
            </a:r>
            <a:r>
              <a:rPr lang="de-DE" dirty="0" err="1">
                <a:hlinkClick r:id="rId2"/>
              </a:rPr>
              <a:t>main</a:t>
            </a:r>
            <a:r>
              <a:rPr lang="de-DE" dirty="0">
                <a:hlinkClick r:id="rId2"/>
              </a:rPr>
              <a:t> · </a:t>
            </a:r>
            <a:r>
              <a:rPr lang="de-DE" dirty="0" err="1">
                <a:hlinkClick r:id="rId2"/>
              </a:rPr>
              <a:t>Splashpixx</a:t>
            </a:r>
            <a:r>
              <a:rPr lang="de-DE" dirty="0">
                <a:hlinkClick r:id="rId2"/>
              </a:rPr>
              <a:t>/EPW2122ChouliarasBurgdorfWolf (github.com)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B0D2EA-B928-0B1A-2FA5-E0039B4FC89A}"/>
              </a:ext>
            </a:extLst>
          </p:cNvPr>
          <p:cNvSpPr txBox="1"/>
          <p:nvPr/>
        </p:nvSpPr>
        <p:spPr>
          <a:xfrm>
            <a:off x="3208001" y="5201305"/>
            <a:ext cx="49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Ausführliche Informationen sind in unserem Repo:</a:t>
            </a:r>
          </a:p>
        </p:txBody>
      </p:sp>
    </p:spTree>
    <p:extLst>
      <p:ext uri="{BB962C8B-B14F-4D97-AF65-F5344CB8AC3E}">
        <p14:creationId xmlns:p14="http://schemas.microsoft.com/office/powerpoint/2010/main" val="384734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231341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dirty="0"/>
              <a:t>Domänenmodell</a:t>
            </a:r>
            <a:endParaRPr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A15DF5-3FAF-97D9-A6C7-F8EAB57C4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/>
          <a:stretch/>
        </p:blipFill>
        <p:spPr>
          <a:xfrm>
            <a:off x="-34854" y="969292"/>
            <a:ext cx="12074184" cy="50154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D91D5A-60D2-E087-CE2D-316B064AC2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87430" r="64781" b="3902"/>
          <a:stretch/>
        </p:blipFill>
        <p:spPr>
          <a:xfrm>
            <a:off x="423607" y="5765521"/>
            <a:ext cx="4103532" cy="628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125354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Vorgehen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 dirty="0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 dirty="0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9C362E-63CA-A5CF-1A33-F1392924D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 t="10130" r="3294" b="9707"/>
          <a:stretch/>
        </p:blipFill>
        <p:spPr>
          <a:xfrm>
            <a:off x="151804" y="1347751"/>
            <a:ext cx="11371597" cy="47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2335576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Proof of </a:t>
            </a:r>
            <a:r>
              <a:rPr lang="de-DE" b="1" dirty="0" err="1"/>
              <a:t>Concepts</a:t>
            </a:r>
            <a:endParaRPr lang="de-DE"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9E8E0DD-CDB0-6A2A-F5E4-05533CF56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1119" r="3666" b="8806"/>
          <a:stretch/>
        </p:blipFill>
        <p:spPr>
          <a:xfrm>
            <a:off x="290200" y="1585958"/>
            <a:ext cx="11799124" cy="41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Plattformabhängige Erfolgskriterien der PoCs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75A4B54-EFF0-256D-6B7A-7D21302AA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78" y="3483826"/>
            <a:ext cx="4653394" cy="27898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8CEF26-0D6D-5AC5-124D-46044D25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78" y="3483826"/>
            <a:ext cx="4490729" cy="27089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271D799-D5E9-734D-5D0C-81634932EAF4}"/>
              </a:ext>
            </a:extLst>
          </p:cNvPr>
          <p:cNvSpPr txBox="1"/>
          <p:nvPr/>
        </p:nvSpPr>
        <p:spPr>
          <a:xfrm>
            <a:off x="1155561" y="1267646"/>
            <a:ext cx="925941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>
                <a:latin typeface="PT Sans" panose="020B0503020203020204" pitchFamily="34" charset="0"/>
              </a:rPr>
              <a:t>Bisherige Artefakte: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Plattformentscheidung mit Vor- und Nachteilen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Einzelne Kriterien für die verschiedenen Anwendungen/PoCs</a:t>
            </a:r>
          </a:p>
          <a:p>
            <a:endParaRPr lang="de-DE" sz="1700" dirty="0">
              <a:latin typeface="PT Sans" panose="020B0503020203020204" pitchFamily="34" charset="0"/>
            </a:endParaRPr>
          </a:p>
          <a:p>
            <a:r>
              <a:rPr lang="de-DE" sz="1700" dirty="0">
                <a:latin typeface="PT Sans" panose="020B0503020203020204" pitchFamily="34" charset="0"/>
              </a:rPr>
              <a:t>Probleme der Darstellung: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Keine eindeutige Zuordnung von Plattform und PoCs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Keine einheitlichen Vergleichskriterien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75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687683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Plattformabhängige Erfolgskriterien der PoCs</a:t>
            </a:r>
            <a:endParaRPr b="1" dirty="0"/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3ED37CC-4443-47B9-0DAA-1DEF4C790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54801"/>
              </p:ext>
            </p:extLst>
          </p:nvPr>
        </p:nvGraphicFramePr>
        <p:xfrm>
          <a:off x="6096000" y="1278777"/>
          <a:ext cx="5862221" cy="50746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5433">
                  <a:extLst>
                    <a:ext uri="{9D8B030D-6E8A-4147-A177-3AD203B41FA5}">
                      <a16:colId xmlns:a16="http://schemas.microsoft.com/office/drawing/2014/main" val="2834096848"/>
                    </a:ext>
                  </a:extLst>
                </a:gridCol>
                <a:gridCol w="2015232">
                  <a:extLst>
                    <a:ext uri="{9D8B030D-6E8A-4147-A177-3AD203B41FA5}">
                      <a16:colId xmlns:a16="http://schemas.microsoft.com/office/drawing/2014/main" val="3998620420"/>
                    </a:ext>
                  </a:extLst>
                </a:gridCol>
                <a:gridCol w="1991556">
                  <a:extLst>
                    <a:ext uri="{9D8B030D-6E8A-4147-A177-3AD203B41FA5}">
                      <a16:colId xmlns:a16="http://schemas.microsoft.com/office/drawing/2014/main" val="1511787272"/>
                    </a:ext>
                  </a:extLst>
                </a:gridCol>
              </a:tblGrid>
              <a:tr h="166014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 dirty="0">
                          <a:effectLst/>
                        </a:rPr>
                        <a:t>Flutter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 dirty="0">
                          <a:effectLst/>
                        </a:rPr>
                        <a:t>Three.JS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u="none" strike="noStrike" dirty="0">
                          <a:effectLst/>
                        </a:rPr>
                        <a:t>Unity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extLst>
                  <a:ext uri="{0D108BD9-81ED-4DB2-BD59-A6C34878D82A}">
                    <a16:rowId xmlns:a16="http://schemas.microsoft.com/office/drawing/2014/main" val="470627409"/>
                  </a:ext>
                </a:extLst>
              </a:tr>
              <a:tr h="500308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 dirty="0">
                          <a:effectLst/>
                        </a:rPr>
                        <a:t>Einrichten der Entwicklungsumgebung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 dirty="0">
                          <a:effectLst/>
                        </a:rPr>
                        <a:t>Einrichten der Entwicklungsumgebung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Einrichten der Entwicklungsumgebung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extLst>
                  <a:ext uri="{0D108BD9-81ED-4DB2-BD59-A6C34878D82A}">
                    <a16:rowId xmlns:a16="http://schemas.microsoft.com/office/drawing/2014/main" val="3324066058"/>
                  </a:ext>
                </a:extLst>
              </a:tr>
              <a:tr h="586299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 dirty="0">
                          <a:effectLst/>
                        </a:rPr>
                        <a:t>Anwendung im Web ausführbar (Chrome)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Anwendung im Web ausführbar (Chrome)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Die Anwendung ist auf einem Android Device ausführbar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extLst>
                  <a:ext uri="{0D108BD9-81ED-4DB2-BD59-A6C34878D82A}">
                    <a16:rowId xmlns:a16="http://schemas.microsoft.com/office/drawing/2014/main" val="3163604922"/>
                  </a:ext>
                </a:extLst>
              </a:tr>
              <a:tr h="625386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Ein 3D Objekt lässt sich einfügen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 dirty="0">
                          <a:effectLst/>
                        </a:rPr>
                        <a:t>Ein 3D Objekt lässt sich einfügen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Ein 3D Objekt lässt sich einfügen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extLst>
                  <a:ext uri="{0D108BD9-81ED-4DB2-BD59-A6C34878D82A}">
                    <a16:rowId xmlns:a16="http://schemas.microsoft.com/office/drawing/2014/main" val="2405819125"/>
                  </a:ext>
                </a:extLst>
              </a:tr>
              <a:tr h="625386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Eine Kamera lässt sich bewegen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 dirty="0">
                          <a:effectLst/>
                        </a:rPr>
                        <a:t>Eine Kamera lässt sich bewegen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Eine Kamera lässt sich bewegen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extLst>
                  <a:ext uri="{0D108BD9-81ED-4DB2-BD59-A6C34878D82A}">
                    <a16:rowId xmlns:a16="http://schemas.microsoft.com/office/drawing/2014/main" val="2113622247"/>
                  </a:ext>
                </a:extLst>
              </a:tr>
              <a:tr h="625386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Das Arbeiten mit Flutter hatte ein angemessenes Tempo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 dirty="0">
                          <a:effectLst/>
                        </a:rPr>
                        <a:t>Das Arbeiten mit Three.JS hatte ein angemessenes Tempo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Das Arbeiten mit Unity hatte ein angemessenes Tempo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extLst>
                  <a:ext uri="{0D108BD9-81ED-4DB2-BD59-A6C34878D82A}">
                    <a16:rowId xmlns:a16="http://schemas.microsoft.com/office/drawing/2014/main" val="655395461"/>
                  </a:ext>
                </a:extLst>
              </a:tr>
              <a:tr h="594117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Die Anwendung ist auf einem IOS Device ausführbar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extLst>
                  <a:ext uri="{0D108BD9-81ED-4DB2-BD59-A6C34878D82A}">
                    <a16:rowId xmlns:a16="http://schemas.microsoft.com/office/drawing/2014/main" val="879924811"/>
                  </a:ext>
                </a:extLst>
              </a:tr>
              <a:tr h="656655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Die Anwendung ist auf einem Android Device ausführbar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extLst>
                  <a:ext uri="{0D108BD9-81ED-4DB2-BD59-A6C34878D82A}">
                    <a16:rowId xmlns:a16="http://schemas.microsoft.com/office/drawing/2014/main" val="3148187283"/>
                  </a:ext>
                </a:extLst>
              </a:tr>
              <a:tr h="641020">
                <a:tc>
                  <a:txBody>
                    <a:bodyPr/>
                    <a:lstStyle/>
                    <a:p>
                      <a:pPr algn="l" fontAlgn="t"/>
                      <a:r>
                        <a:rPr lang="de-DE" sz="1200" u="none" strike="noStrike">
                          <a:effectLst/>
                        </a:rPr>
                        <a:t>Eine Kamera lässt sich auf allen getesteten Devices bewegen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8" marR="6778" marT="6778" marB="0" anchor="b"/>
                </a:tc>
                <a:extLst>
                  <a:ext uri="{0D108BD9-81ED-4DB2-BD59-A6C34878D82A}">
                    <a16:rowId xmlns:a16="http://schemas.microsoft.com/office/drawing/2014/main" val="166384470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7331BAD-ABED-13E1-1C73-2FC5F5B19DB3}"/>
              </a:ext>
            </a:extLst>
          </p:cNvPr>
          <p:cNvSpPr txBox="1"/>
          <p:nvPr/>
        </p:nvSpPr>
        <p:spPr>
          <a:xfrm>
            <a:off x="1171359" y="2576215"/>
            <a:ext cx="4348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" dirty="0">
                <a:latin typeface="PT Sans" panose="020B0503020203020204" pitchFamily="34" charset="0"/>
              </a:rPr>
              <a:t>Neue Erfolgskriterien der PoCs:</a:t>
            </a:r>
          </a:p>
          <a:p>
            <a:endParaRPr lang="de-DE" sz="1700" dirty="0">
              <a:latin typeface="PT Sans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Sind vereinheitlicht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Berücksichtigen die Plattform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latin typeface="PT Sans" panose="020B0503020203020204" pitchFamily="34" charset="0"/>
              </a:rPr>
              <a:t>Haben klare Fail und Exit- Kriterien bekommen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47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2704266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Auswertung - Flutter</a:t>
            </a:r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4034D6-83C6-F6F5-161E-802C4BFF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31" y="1042955"/>
            <a:ext cx="6246813" cy="55721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E1D3AD7-493C-9203-39B4-CEDB7F92C71D}"/>
              </a:ext>
            </a:extLst>
          </p:cNvPr>
          <p:cNvSpPr txBox="1"/>
          <p:nvPr/>
        </p:nvSpPr>
        <p:spPr>
          <a:xfrm>
            <a:off x="860941" y="2212207"/>
            <a:ext cx="45474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Einrichtung hat sehr lange gedauert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Nutzung und Programmierung der Kamera unklar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IOS Geräte für uns nicht Testbar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Trotz Dokumentation sehr schwierige Programmierung mit Dart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Nur ein Kriterium wird klar erfüllt, der PoC/Rapid Prototype mit Flutter war NICHT erfolgreich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3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ypographie"/>
          <p:cNvSpPr txBox="1"/>
          <p:nvPr/>
        </p:nvSpPr>
        <p:spPr>
          <a:xfrm>
            <a:off x="2063273" y="499215"/>
            <a:ext cx="294311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de-DE" b="1" dirty="0"/>
              <a:t>Auswertung – Three.js</a:t>
            </a:r>
          </a:p>
        </p:txBody>
      </p:sp>
      <p:sp>
        <p:nvSpPr>
          <p:cNvPr id="302" name="133"/>
          <p:cNvSpPr/>
          <p:nvPr/>
        </p:nvSpPr>
        <p:spPr>
          <a:xfrm>
            <a:off x="2064247" y="7087195"/>
            <a:ext cx="1187649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3" name="21"/>
          <p:cNvSpPr/>
          <p:nvPr/>
        </p:nvSpPr>
        <p:spPr>
          <a:xfrm>
            <a:off x="3251895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4" name="133"/>
          <p:cNvSpPr/>
          <p:nvPr/>
        </p:nvSpPr>
        <p:spPr>
          <a:xfrm>
            <a:off x="3439418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5" name="21"/>
          <p:cNvSpPr/>
          <p:nvPr/>
        </p:nvSpPr>
        <p:spPr>
          <a:xfrm>
            <a:off x="4627067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6" name="133"/>
          <p:cNvSpPr/>
          <p:nvPr/>
        </p:nvSpPr>
        <p:spPr>
          <a:xfrm>
            <a:off x="4814590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7" name="21"/>
          <p:cNvSpPr/>
          <p:nvPr/>
        </p:nvSpPr>
        <p:spPr>
          <a:xfrm>
            <a:off x="6002239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08" name="133"/>
          <p:cNvSpPr/>
          <p:nvPr/>
        </p:nvSpPr>
        <p:spPr>
          <a:xfrm>
            <a:off x="6189762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09" name="21"/>
          <p:cNvSpPr/>
          <p:nvPr/>
        </p:nvSpPr>
        <p:spPr>
          <a:xfrm>
            <a:off x="7377410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0" name="133"/>
          <p:cNvSpPr/>
          <p:nvPr/>
        </p:nvSpPr>
        <p:spPr>
          <a:xfrm>
            <a:off x="7564934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1" name="21"/>
          <p:cNvSpPr/>
          <p:nvPr/>
        </p:nvSpPr>
        <p:spPr>
          <a:xfrm>
            <a:off x="8752582" y="7087195"/>
            <a:ext cx="187523" cy="18752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2" name="133"/>
          <p:cNvSpPr/>
          <p:nvPr/>
        </p:nvSpPr>
        <p:spPr>
          <a:xfrm>
            <a:off x="8940106" y="7087195"/>
            <a:ext cx="1187648" cy="1187649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133</a:t>
            </a:r>
          </a:p>
        </p:txBody>
      </p:sp>
      <p:sp>
        <p:nvSpPr>
          <p:cNvPr id="313" name="67"/>
          <p:cNvSpPr/>
          <p:nvPr/>
        </p:nvSpPr>
        <p:spPr>
          <a:xfrm>
            <a:off x="-732234" y="-4465"/>
            <a:ext cx="598289" cy="59829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67</a:t>
            </a:r>
          </a:p>
        </p:txBody>
      </p:sp>
      <p:sp>
        <p:nvSpPr>
          <p:cNvPr id="314" name="53"/>
          <p:cNvSpPr/>
          <p:nvPr/>
        </p:nvSpPr>
        <p:spPr>
          <a:xfrm>
            <a:off x="-607218" y="593824"/>
            <a:ext cx="473273" cy="473274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5" name="21"/>
          <p:cNvSpPr/>
          <p:nvPr/>
        </p:nvSpPr>
        <p:spPr>
          <a:xfrm>
            <a:off x="-321468" y="1067098"/>
            <a:ext cx="187523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6" name="53"/>
          <p:cNvSpPr/>
          <p:nvPr/>
        </p:nvSpPr>
        <p:spPr>
          <a:xfrm>
            <a:off x="-607218" y="1254621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7" name="21"/>
          <p:cNvSpPr/>
          <p:nvPr/>
        </p:nvSpPr>
        <p:spPr>
          <a:xfrm>
            <a:off x="-321469" y="172789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18" name="53"/>
          <p:cNvSpPr/>
          <p:nvPr/>
        </p:nvSpPr>
        <p:spPr>
          <a:xfrm>
            <a:off x="-607218" y="1915418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19" name="21"/>
          <p:cNvSpPr/>
          <p:nvPr/>
        </p:nvSpPr>
        <p:spPr>
          <a:xfrm>
            <a:off x="-321469" y="238869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0" name="53"/>
          <p:cNvSpPr/>
          <p:nvPr/>
        </p:nvSpPr>
        <p:spPr>
          <a:xfrm>
            <a:off x="-607218" y="2576215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1" name="21"/>
          <p:cNvSpPr/>
          <p:nvPr/>
        </p:nvSpPr>
        <p:spPr>
          <a:xfrm>
            <a:off x="-321469" y="304948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2" name="53"/>
          <p:cNvSpPr/>
          <p:nvPr/>
        </p:nvSpPr>
        <p:spPr>
          <a:xfrm>
            <a:off x="-607218" y="3237012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3" name="21"/>
          <p:cNvSpPr/>
          <p:nvPr/>
        </p:nvSpPr>
        <p:spPr>
          <a:xfrm>
            <a:off x="-321469" y="3710285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4" name="53"/>
          <p:cNvSpPr/>
          <p:nvPr/>
        </p:nvSpPr>
        <p:spPr>
          <a:xfrm>
            <a:off x="-607218" y="389780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5" name="21"/>
          <p:cNvSpPr/>
          <p:nvPr/>
        </p:nvSpPr>
        <p:spPr>
          <a:xfrm>
            <a:off x="-321469" y="4371082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6" name="53"/>
          <p:cNvSpPr/>
          <p:nvPr/>
        </p:nvSpPr>
        <p:spPr>
          <a:xfrm>
            <a:off x="-607218" y="4558606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7" name="21"/>
          <p:cNvSpPr/>
          <p:nvPr/>
        </p:nvSpPr>
        <p:spPr>
          <a:xfrm>
            <a:off x="-321469" y="5031879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28" name="53"/>
          <p:cNvSpPr/>
          <p:nvPr/>
        </p:nvSpPr>
        <p:spPr>
          <a:xfrm>
            <a:off x="-607218" y="5219403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sp>
        <p:nvSpPr>
          <p:cNvPr id="329" name="21"/>
          <p:cNvSpPr/>
          <p:nvPr/>
        </p:nvSpPr>
        <p:spPr>
          <a:xfrm>
            <a:off x="-321469" y="5692676"/>
            <a:ext cx="187524" cy="18752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21</a:t>
            </a:r>
          </a:p>
        </p:txBody>
      </p:sp>
      <p:sp>
        <p:nvSpPr>
          <p:cNvPr id="330" name="53"/>
          <p:cNvSpPr/>
          <p:nvPr/>
        </p:nvSpPr>
        <p:spPr>
          <a:xfrm>
            <a:off x="-607218" y="5880199"/>
            <a:ext cx="473273" cy="473273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800" b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rPr sz="562"/>
              <a:t>53</a:t>
            </a:r>
          </a:p>
        </p:txBody>
      </p:sp>
      <p:grpSp>
        <p:nvGrpSpPr>
          <p:cNvPr id="337" name="Gruppieren"/>
          <p:cNvGrpSpPr/>
          <p:nvPr/>
        </p:nvGrpSpPr>
        <p:grpSpPr>
          <a:xfrm>
            <a:off x="1524000" y="6786562"/>
            <a:ext cx="9144000" cy="178594"/>
            <a:chOff x="0" y="0"/>
            <a:chExt cx="13004800" cy="254000"/>
          </a:xfrm>
        </p:grpSpPr>
        <p:sp>
          <p:nvSpPr>
            <p:cNvPr id="331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2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3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4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5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  <p:sp>
          <p:nvSpPr>
            <p:cNvPr id="336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 b="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53"/>
            </a:p>
          </p:txBody>
        </p:sp>
      </p:grpSp>
      <p:sp>
        <p:nvSpPr>
          <p:cNvPr id="338" name="Linie"/>
          <p:cNvSpPr/>
          <p:nvPr/>
        </p:nvSpPr>
        <p:spPr>
          <a:xfrm>
            <a:off x="2064246" y="839391"/>
            <a:ext cx="8067973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1D3AD7-493C-9203-39B4-CEDB7F92C71D}"/>
              </a:ext>
            </a:extLst>
          </p:cNvPr>
          <p:cNvSpPr txBox="1"/>
          <p:nvPr/>
        </p:nvSpPr>
        <p:spPr>
          <a:xfrm>
            <a:off x="860941" y="2212207"/>
            <a:ext cx="4547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Einrichtung war problemlos und sehr kurz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JavaScript ist gut Dokumentiert und bereits etabliert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Alle Kriterien werden klar erfüllt, der PoC/Rapid Prototype mit Three.js war erfolgreich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156C4C-108A-E6C5-FC90-5F39DF91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00" y="1467149"/>
            <a:ext cx="6420602" cy="38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Microsoft Office PowerPoint</Application>
  <PresentationFormat>Breitbild</PresentationFormat>
  <Paragraphs>981</Paragraphs>
  <Slides>27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Copperplate Gothic Bold</vt:lpstr>
      <vt:lpstr>Gill Sans</vt:lpstr>
      <vt:lpstr>PT Sans</vt:lpstr>
      <vt:lpstr>Roboto Slab Bold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Anastasia Chouliaras (achoulia)</dc:creator>
  <cp:lastModifiedBy>Anastasia Chouliaras (achoulia)</cp:lastModifiedBy>
  <cp:revision>22</cp:revision>
  <dcterms:created xsi:type="dcterms:W3CDTF">2022-11-08T10:25:19Z</dcterms:created>
  <dcterms:modified xsi:type="dcterms:W3CDTF">2023-01-09T16:07:20Z</dcterms:modified>
</cp:coreProperties>
</file>